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475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99757-99C3-1546-E4E5-A821557FD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12E94C-CC8A-493B-7FC7-BED5E0A4E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46033-C69D-219A-4AAF-5FF1F2907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623E-A69A-4B7D-BAA4-2B5289DA847C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CF011-BEF1-2D25-8DC1-38A5408DD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787B0-1A78-8212-3F39-54105B47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AC944-2A4C-43A5-AA04-8D2FBB6EAA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39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841-ABD5-4A81-B321-4FAE7AEBF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944D3-61F0-C49D-1314-8C8862C67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567E4-F986-0926-067B-B17DAFC9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623E-A69A-4B7D-BAA4-2B5289DA847C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219B9-9DC2-11A9-DE0A-65F81191B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1E49A-B898-921D-BD2E-16129CBC5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AC944-2A4C-43A5-AA04-8D2FBB6EAA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981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B3C42-4A2E-D6CD-BF1D-ECA57088C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B54BFB-295A-B75E-124F-D513C1230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4292D-7BE9-B139-BE11-06BE07331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623E-A69A-4B7D-BAA4-2B5289DA847C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34918-E88E-63A4-7105-279BCAA55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F9A9D-A1F5-EB9F-1852-F613FF780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AC944-2A4C-43A5-AA04-8D2FBB6EAA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282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B7C82-F98F-C50B-66F6-0B8B6CFD6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DFCE9-6462-3CB3-F0EB-C7C20B38E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3D048-4468-BF0A-8334-F1F9E1C4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623E-A69A-4B7D-BAA4-2B5289DA847C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D72A9-5701-27AC-5D57-A6E25FC86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1E720-534B-D8E9-BDA3-0F507CFD2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AC944-2A4C-43A5-AA04-8D2FBB6EAA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763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3FE2A-6095-E4F7-B659-56028A6E5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02A24-1185-DD8B-FB79-AAF9DF7E0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554E9-522F-328A-105D-4431FC4E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623E-A69A-4B7D-BAA4-2B5289DA847C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ACF8B-347C-AF3E-E97F-D9FA6389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16FE7-F79D-A23C-6093-AB3327D2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AC944-2A4C-43A5-AA04-8D2FBB6EAA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569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75CA-C356-6963-631F-783D0210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CEF5B-D516-C91B-0C4C-BFE793438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69F79-56FF-839C-DE43-184E68D2A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E88EE-4C07-31BA-036A-75BF1DF3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623E-A69A-4B7D-BAA4-2B5289DA847C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ADEA7-9A82-A0AD-15BA-DBF0C4A0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DFDA8-1E7A-11E5-7360-6C87048DD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AC944-2A4C-43A5-AA04-8D2FBB6EAA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323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6D1E-BBB9-C5B9-8FCB-3C827E74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3F347-B1E9-F0A2-274B-69257918D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78ECB-C241-6FDD-9179-362CB8DF8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496BE5-6632-19CE-A619-F6235558B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1F435-1B90-3298-12D7-D787344DB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ABE05-D2DE-8FD6-BA86-A2F5E3D67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623E-A69A-4B7D-BAA4-2B5289DA847C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F3102A-B49E-2B04-E07C-218AAF195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D7D35-CEB5-7630-0237-BA18498C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AC944-2A4C-43A5-AA04-8D2FBB6EAA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057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4A181-19BB-C3EA-7A3A-89517759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4D37CF-707A-74DA-470C-6F1FEB50D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623E-A69A-4B7D-BAA4-2B5289DA847C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AE7A0-28D8-D92C-3119-E24598C6F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D452A-D29D-88D5-E9F9-96D9CEDA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AC944-2A4C-43A5-AA04-8D2FBB6EAA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626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3C856E-7FF7-9CEF-FB03-264EA3CFD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623E-A69A-4B7D-BAA4-2B5289DA847C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19A1F2-06AA-B5DF-7CE6-A693DD3A0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103C6-B766-BED2-004E-5D0F2319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AC944-2A4C-43A5-AA04-8D2FBB6EAA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540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DC8CC-130D-2FC1-534C-B1DB9801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A0356-CC8E-8A66-E41A-3657D68DD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8A2E6-EE83-0C83-F517-87B23D3F2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57532-31EB-75E8-B7C0-23AEABDB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623E-A69A-4B7D-BAA4-2B5289DA847C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B8162-BB6B-2940-D058-324A791C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D81AD-7855-C4CF-BC87-F6E0C954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AC944-2A4C-43A5-AA04-8D2FBB6EAA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56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FBB34-64FA-8E5E-AB55-9BF83914C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F688FF-B5CD-A348-5415-36F3FD0A8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10C67-FBFE-F6DE-4630-2FB260DA3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AEF00-172A-BCF0-8336-3BCB1DE55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623E-A69A-4B7D-BAA4-2B5289DA847C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3DDD1-6855-DF9C-3F68-CB278EEF7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C185C-7DFC-6E61-F979-5EC30F67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AC944-2A4C-43A5-AA04-8D2FBB6EAA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012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FF300D-B794-2156-A82A-E3E41BF12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3E80E-34BC-A458-A28E-D1FF76E3F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3278A-4A62-EE1B-AA57-B2F1472F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1E623E-A69A-4B7D-BAA4-2B5289DA847C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7E3EE-F628-E10A-E023-915D3F165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8FF26-A241-A72C-1676-519E58417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AAC944-2A4C-43A5-AA04-8D2FBB6EAA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26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8143C5-DB34-8DC5-F7EE-2F563E97C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DC38D2-22A9-F358-9FEB-2EFED4868005}"/>
              </a:ext>
            </a:extLst>
          </p:cNvPr>
          <p:cNvSpPr txBox="1"/>
          <p:nvPr/>
        </p:nvSpPr>
        <p:spPr>
          <a:xfrm>
            <a:off x="9875520" y="5294376"/>
            <a:ext cx="2398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Source: Irizarry, R. A. (2019). </a:t>
            </a:r>
            <a:r>
              <a:rPr lang="en-GB" sz="1200" i="1" dirty="0"/>
              <a:t>Introduction to data science: Data analysis and prediction algorithms with R</a:t>
            </a:r>
            <a:r>
              <a:rPr lang="en-GB" sz="1200" dirty="0"/>
              <a:t>. Chapman and Hall/CRC.</a:t>
            </a:r>
          </a:p>
        </p:txBody>
      </p:sp>
    </p:spTree>
    <p:extLst>
      <p:ext uri="{BB962C8B-B14F-4D97-AF65-F5344CB8AC3E}">
        <p14:creationId xmlns:p14="http://schemas.microsoft.com/office/powerpoint/2010/main" val="202098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A714A-63C7-9F82-F8D3-53B945A1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8ADFDA-C630-DA30-81F0-133B438735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7320"/>
                <a:ext cx="5736336" cy="5075555"/>
              </a:xfrm>
            </p:spPr>
            <p:txBody>
              <a:bodyPr>
                <a:normAutofit fontScale="85000" lnSpcReduction="20000"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  ;</m:t>
                    </m:r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GB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every point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loess defines a window and fits a line within that window. </a:t>
                </a:r>
              </a:p>
              <a:p>
                <a:endParaRPr lang="en-GB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fitted value at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our estimate 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GB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window is defined based on the  number of points used in the local fit i.e. (</a:t>
                </a:r>
                <a:r>
                  <a:rPr lang="en-GB" sz="30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n * span</a:t>
                </a:r>
                <a:r>
                  <a:rPr lang="en-GB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br>
                  <a:rPr lang="en-GB" dirty="0"/>
                </a:b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8ADFDA-C630-DA30-81F0-133B438735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7320"/>
                <a:ext cx="5736336" cy="5075555"/>
              </a:xfrm>
              <a:blipFill>
                <a:blip r:embed="rId2"/>
                <a:stretch>
                  <a:fillRect l="-17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B62E9645-25C8-9BE2-A528-9701D5370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536" y="760476"/>
            <a:ext cx="5337048" cy="533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92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A9C86-87E7-B534-F0EB-7F9EF684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spans give us different estimates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6EFB5D8-2049-C903-4AFF-E1962977C2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0702"/>
            <a:ext cx="4873149" cy="48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79C131-6217-884A-61F7-DD7E900D8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95728"/>
            <a:ext cx="5720028" cy="353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930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05C2C-E1D7-6784-6637-18901D154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9C297-B1A4-77BF-149F-1D6B64999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102"/>
            <a:ext cx="5398008" cy="4351338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spline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way to represent a smooth function of a variable using basis functions.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EB088-81D7-9062-DCCF-FA334BF78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771" y="1051560"/>
            <a:ext cx="5916401" cy="5441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DE80E-CEC1-6326-33E7-BB5D65D83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10" y="3033374"/>
            <a:ext cx="3858768" cy="553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904F9E-E9C5-E2E5-C773-2BF323AD4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010" y="3883857"/>
            <a:ext cx="3181391" cy="15190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8E38C1-CFBB-9778-2A17-454C8ABF0D04}"/>
              </a:ext>
            </a:extLst>
          </p:cNvPr>
          <p:cNvSpPr txBox="1"/>
          <p:nvPr/>
        </p:nvSpPr>
        <p:spPr>
          <a:xfrm>
            <a:off x="719766" y="3048571"/>
            <a:ext cx="697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F4A23B-D67D-1C1E-67C4-0465BABFCA70}"/>
              </a:ext>
            </a:extLst>
          </p:cNvPr>
          <p:cNvSpPr txBox="1"/>
          <p:nvPr/>
        </p:nvSpPr>
        <p:spPr>
          <a:xfrm>
            <a:off x="705496" y="4297681"/>
            <a:ext cx="940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09023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03077-1622-4109-77C9-D2F3ECA15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CBD0-17FB-D358-FA17-A105A70A2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370BA-E4CE-1A8D-2CD6-B70243E88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102"/>
            <a:ext cx="5398008" cy="4351338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spline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way to represent a smooth function of a variable using basis functions.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32F824-5982-9AF8-1F48-9B49D99E162A}"/>
              </a:ext>
            </a:extLst>
          </p:cNvPr>
          <p:cNvSpPr txBox="1"/>
          <p:nvPr/>
        </p:nvSpPr>
        <p:spPr>
          <a:xfrm>
            <a:off x="719766" y="3048571"/>
            <a:ext cx="697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4DA06F-A3AD-B365-FE20-313709B970C6}"/>
              </a:ext>
            </a:extLst>
          </p:cNvPr>
          <p:cNvSpPr txBox="1"/>
          <p:nvPr/>
        </p:nvSpPr>
        <p:spPr>
          <a:xfrm>
            <a:off x="705496" y="4297681"/>
            <a:ext cx="940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(b)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D98B59-7F00-0B11-39C9-6090F1876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29" y="3096167"/>
            <a:ext cx="4538150" cy="6630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B8CEAF-CD2B-0C9E-7B95-9EB9BE6C7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28" y="3729702"/>
            <a:ext cx="3376686" cy="16133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D53AFD-18D8-40C7-1C35-A3940AC3A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738" y="757413"/>
            <a:ext cx="5088496" cy="562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94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1672F-3213-7373-8A2E-4177FAF6F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FB6A-2D03-C2A0-11F6-1E337A33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BEF40-BD46-915D-5242-A5F919F35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102"/>
            <a:ext cx="5398008" cy="4351338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spline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way to represent a smooth function of a variable using basis functions.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7003CB-56F0-5114-C4A9-0B1CF7B7A8E2}"/>
              </a:ext>
            </a:extLst>
          </p:cNvPr>
          <p:cNvSpPr txBox="1"/>
          <p:nvPr/>
        </p:nvSpPr>
        <p:spPr>
          <a:xfrm>
            <a:off x="719766" y="3048571"/>
            <a:ext cx="697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157816-FEAC-1D53-7F72-1285B75CBEEC}"/>
              </a:ext>
            </a:extLst>
          </p:cNvPr>
          <p:cNvSpPr txBox="1"/>
          <p:nvPr/>
        </p:nvSpPr>
        <p:spPr>
          <a:xfrm>
            <a:off x="838200" y="5302595"/>
            <a:ext cx="940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(b)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C10E8-538C-9B62-F204-49D55432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721" y="776922"/>
            <a:ext cx="5306015" cy="5451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43B37-2048-883A-F65D-C289EA6D7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12" y="4892211"/>
            <a:ext cx="4968593" cy="15295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AF04DD-254E-8202-E9F7-43A3EA3ABF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66" r="5033"/>
          <a:stretch>
            <a:fillRect/>
          </a:stretch>
        </p:blipFill>
        <p:spPr>
          <a:xfrm>
            <a:off x="1348856" y="3048570"/>
            <a:ext cx="5501908" cy="6557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873D9D0-CFDE-9768-F81D-2F411191C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64" y="3902672"/>
            <a:ext cx="3975710" cy="67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63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2E22A-3790-ACAA-9E03-C3CF0183B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DFA4-5270-D265-FEBF-C31CA0664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7CFFC-EE17-0140-1AE6-7C727DD7C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102"/>
            <a:ext cx="5398008" cy="4351338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spline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way to represent a smooth function of a variable using basis functions.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9B986-69D8-DEF0-2D5C-E6CCD0840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642" y="301957"/>
            <a:ext cx="5587673" cy="6016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CB6802-2F2D-0EE3-588F-D83CB9A44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2" y="3228771"/>
            <a:ext cx="5781296" cy="524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B1FD9B-6015-7646-83C7-26C060B21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05" y="4523647"/>
            <a:ext cx="5979738" cy="86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19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8E982-A392-665F-0ED2-2B1FC628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077C-22A2-C686-7C1A-E57358C8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80CE-F23A-EC9C-086B-B693E559B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102"/>
            <a:ext cx="11113008" cy="4351338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possible to handle any complex type of structure you like by simply adding more functions of the form (x − κ)+ to the basis 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 of κ corresponding to the function (x − κ)+ is usually referred to as a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because the function is made up of two lines that are “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tied together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at x = κ.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Rather than referring to the spline basis function (x − κ)+, it is common to simply refer to its knot κ: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2E49A-F47D-5E55-0956-669765C7D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07" y="5093863"/>
            <a:ext cx="7327750" cy="142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2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9708-B28A-ACB8-7615-56839ED6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B0852B-2F2B-AFE0-F484-C66AF4FA4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504" y="1563624"/>
                <a:ext cx="10841736" cy="4832795"/>
              </a:xfrm>
            </p:spPr>
            <p:txBody>
              <a:bodyPr>
                <a:normAutofit/>
              </a:bodyPr>
              <a:lstStyle/>
              <a:p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Splines describe how a smooth curve is built; a GAM describes how smooth curves are used in a regression model.</a:t>
                </a:r>
              </a:p>
              <a:p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GAM </a:t>
                </a:r>
                <a:r>
                  <a:rPr lang="en-GB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usually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uses splines, but a spline by itself is 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GAM.</a:t>
                </a:r>
              </a:p>
              <a:p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Generalized Additive Model (GAM)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models the response as a </a:t>
                </a:r>
                <a:r>
                  <a:rPr lang="en-GB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sum of smooth functions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ar-AE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ar-A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1"/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typically represented by a spline</a:t>
                </a:r>
              </a:p>
              <a:p>
                <a:pPr lvl="1"/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 its 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smoothness estimated from the data</a:t>
                </a:r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penalized to avoid overfitting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B0852B-2F2B-AFE0-F484-C66AF4FA4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504" y="1563624"/>
                <a:ext cx="10841736" cy="4832795"/>
              </a:xfrm>
              <a:blipFill>
                <a:blip r:embed="rId2"/>
                <a:stretch>
                  <a:fillRect l="-1124" t="-2273" r="-17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590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7651</TotalTime>
  <Words>381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Calibri Light</vt:lpstr>
      <vt:lpstr>Cambria Math</vt:lpstr>
      <vt:lpstr>Times New Roman</vt:lpstr>
      <vt:lpstr>Office Theme</vt:lpstr>
      <vt:lpstr>PowerPoint Presentation</vt:lpstr>
      <vt:lpstr>lowess</vt:lpstr>
      <vt:lpstr>Different spans give us different estimates</vt:lpstr>
      <vt:lpstr>Splines</vt:lpstr>
      <vt:lpstr>Splines</vt:lpstr>
      <vt:lpstr>Splines</vt:lpstr>
      <vt:lpstr>Splines</vt:lpstr>
      <vt:lpstr>Splines</vt:lpstr>
      <vt:lpstr>GAMs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Jafet Belmont Osuna</dc:creator>
  <cp:lastModifiedBy>Jafet Belmont Osuna</cp:lastModifiedBy>
  <cp:revision>1</cp:revision>
  <dcterms:created xsi:type="dcterms:W3CDTF">2026-02-03T18:21:03Z</dcterms:created>
  <dcterms:modified xsi:type="dcterms:W3CDTF">2026-02-16T15:40:57Z</dcterms:modified>
</cp:coreProperties>
</file>